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86" r:id="rId3"/>
    <p:sldId id="287" r:id="rId4"/>
    <p:sldId id="289" r:id="rId5"/>
    <p:sldId id="291" r:id="rId6"/>
    <p:sldId id="290" r:id="rId7"/>
    <p:sldId id="292" r:id="rId8"/>
    <p:sldId id="293" r:id="rId9"/>
    <p:sldId id="294" r:id="rId10"/>
    <p:sldId id="295" r:id="rId11"/>
    <p:sldId id="296" r:id="rId12"/>
    <p:sldId id="298" r:id="rId13"/>
    <p:sldId id="299" r:id="rId14"/>
    <p:sldId id="288" r:id="rId15"/>
    <p:sldId id="281" r:id="rId16"/>
    <p:sldId id="282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kumimoji="0" sz="4500" b="0" i="0" u="none" strike="noStrike" cap="none" spc="0" normalizeH="0" baseline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41" d="100"/>
          <a:sy n="41" d="100"/>
        </p:scale>
        <p:origin x="71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bstract background with layers of red and white rectangles"/>
          <p:cNvSpPr>
            <a:spLocks noGrp="1"/>
          </p:cNvSpPr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bstract background with layers of red and white rectangles"/>
          <p:cNvSpPr>
            <a:spLocks noGrp="1"/>
          </p:cNvSpPr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6" r:id="rId5"/>
    <p:sldLayoutId id="2147483657" r:id="rId6"/>
    <p:sldLayoutId id="2147483658" r:id="rId7"/>
    <p:sldLayoutId id="2147483660" r:id="rId8"/>
    <p:sldLayoutId id="2147483661" r:id="rId9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sz="4500" b="0" i="0" u="none" strike="noStrike" cap="none" spc="0" baseline="0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Abstract background with layers of red and white rectangles" descr="Abstract background with layers of red and white rectangles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49" name="Rectangle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lang="en-US" sz="6000" dirty="0"/>
          </a:p>
        </p:txBody>
      </p:sp>
      <p:sp>
        <p:nvSpPr>
          <p:cNvPr id="150" name="Line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2" name="Nahal Mirzaie, Amir Ezzati"/>
          <p:cNvSpPr txBox="1">
            <a:spLocks noGrp="1"/>
          </p:cNvSpPr>
          <p:nvPr>
            <p:ph type="body" sz="quarter" idx="1"/>
          </p:nvPr>
        </p:nvSpPr>
        <p:spPr>
          <a:xfrm>
            <a:off x="1016000" y="10934146"/>
            <a:ext cx="22352000" cy="1727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6" indent="711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pPr>
            <a:r>
              <a:rPr sz="6600" dirty="0"/>
              <a:t>Nahal </a:t>
            </a:r>
            <a:r>
              <a:rPr sz="6600" dirty="0" err="1"/>
              <a:t>Mirzaie</a:t>
            </a:r>
            <a:r>
              <a:rPr sz="6600" dirty="0"/>
              <a:t>, Amir Ezzati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F87FC-0C0F-2E6E-64CC-9E1EBB8CAF7F}"/>
              </a:ext>
            </a:extLst>
          </p:cNvPr>
          <p:cNvSpPr txBox="1"/>
          <p:nvPr/>
        </p:nvSpPr>
        <p:spPr>
          <a:xfrm>
            <a:off x="945029" y="8332577"/>
            <a:ext cx="18423313" cy="3654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sz="7200" dirty="0">
                <a:latin typeface="+mj-lt"/>
              </a:rPr>
              <a:t>The Instruction Hierarchy: 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r>
              <a:rPr lang="en-US" sz="7200" dirty="0">
                <a:latin typeface="+mj-lt"/>
              </a:rPr>
              <a:t>Training LLMs to Prioritize Privileged Instructions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+mj-lt"/>
              <a:ea typeface="Iowan Old Style Roman"/>
              <a:cs typeface="Iowan Old Style Roman"/>
              <a:sym typeface="Iowan Old Style Roman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9A6F2-36C0-E6C1-40BC-9B077F58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C6D1E295-2DB6-C2BF-DCF3-02F2DC264826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04EEF82C-AB17-E564-694C-324FB1151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Ideal Model Behavior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72227BDE-0B85-B18A-2C89-CE1980FC5BDA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1961-500A-FA4F-94BA-079E40733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Aligned instructions </a:t>
            </a:r>
            <a:r>
              <a:rPr lang="en-US" dirty="0"/>
              <a:t>have the </a:t>
            </a:r>
            <a:r>
              <a:rPr lang="en-US" b="1" dirty="0"/>
              <a:t>same constraints</a:t>
            </a:r>
            <a:r>
              <a:rPr lang="en-US" dirty="0"/>
              <a:t>, rules, or goals </a:t>
            </a:r>
            <a:r>
              <a:rPr lang="en-US" b="1" dirty="0"/>
              <a:t>as higher-level instructions</a:t>
            </a:r>
            <a:r>
              <a:rPr lang="en-US" dirty="0"/>
              <a:t>, and thus the LLM should follow them.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Misaligned instructions </a:t>
            </a:r>
            <a:r>
              <a:rPr lang="en-US" b="1" dirty="0"/>
              <a:t>should not be followed</a:t>
            </a:r>
            <a:r>
              <a:rPr lang="en-US" dirty="0"/>
              <a:t> by the model. These could be because they directly </a:t>
            </a:r>
            <a:r>
              <a:rPr lang="en-US" b="1" dirty="0"/>
              <a:t>oppose the original instruction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084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93096-01A4-AA71-373B-F0C673DE5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7EF60A20-FE5C-E65B-EA56-AED98AD87C69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FCB3382E-DC8F-52BB-EC17-9FB706D9E8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Training Data Generation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231A71B8-60B6-8164-8D04-A7D4E43A896C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FA9D0-E686-B2AE-9155-E7B9C0584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</a:rPr>
              <a:t>Context Synthesis. </a:t>
            </a:r>
            <a:r>
              <a:rPr lang="en-US" dirty="0"/>
              <a:t>For </a:t>
            </a:r>
            <a:r>
              <a:rPr lang="en-US" b="1" dirty="0"/>
              <a:t>Aligned instructions</a:t>
            </a:r>
            <a:r>
              <a:rPr lang="en-US" dirty="0"/>
              <a:t>, we generate examples using an approach we denote context synthesis. We take compositional requests and </a:t>
            </a:r>
            <a:r>
              <a:rPr lang="en-US" b="1" dirty="0"/>
              <a:t>decompose the instructions into smaller pieces</a:t>
            </a:r>
            <a:r>
              <a:rPr lang="en-US" dirty="0"/>
              <a:t>. We then place these decomposed instructions at </a:t>
            </a:r>
            <a:r>
              <a:rPr lang="en-US" b="1" dirty="0"/>
              <a:t>different levels of the hierarchy </a:t>
            </a:r>
            <a:r>
              <a:rPr lang="en-US" dirty="0"/>
              <a:t>and train models to predict the </a:t>
            </a:r>
            <a:r>
              <a:rPr lang="en-US" b="1" dirty="0"/>
              <a:t>original ground-truth response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Context Ignorance. </a:t>
            </a:r>
            <a:r>
              <a:rPr lang="en-US" dirty="0"/>
              <a:t>For </a:t>
            </a:r>
            <a:r>
              <a:rPr lang="en-US" b="1" dirty="0"/>
              <a:t>Misaligned instructions</a:t>
            </a:r>
            <a:r>
              <a:rPr lang="en-US" dirty="0"/>
              <a:t>, we use the exact </a:t>
            </a:r>
            <a:r>
              <a:rPr lang="en-US" b="1" dirty="0"/>
              <a:t>opposite approach</a:t>
            </a:r>
            <a:r>
              <a:rPr lang="en-US" dirty="0"/>
              <a:t>: we train models to predict the </a:t>
            </a:r>
            <a:r>
              <a:rPr lang="en-US" b="1" dirty="0"/>
              <a:t>same answer</a:t>
            </a:r>
            <a:r>
              <a:rPr lang="en-US" dirty="0"/>
              <a:t> they would have generated if they </a:t>
            </a:r>
            <a:r>
              <a:rPr lang="en-US" b="1" dirty="0"/>
              <a:t>never saw the lower-level instructions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334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9789E-56A9-4329-5286-BC793AD1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96707DB4-EB2F-3E36-5486-3A2E0DF8960C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8759447F-BB57-C703-B527-CA7451BF2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Training Data Generation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1D735A1B-A5E7-27CB-AF2F-49440FCCF1F4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102B-C4BB-3BA3-2B90-B5CF31B41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DDE34-1782-1791-9E9C-631A9222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08" y="3284265"/>
            <a:ext cx="19793784" cy="88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46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DF08-7954-909C-06CF-C2A0038C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F9BD40BC-3CC3-7FEA-6271-D60CA6B2B66B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C7CF43A3-875B-0261-EE7D-46CAC4D4A0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Training Data Generation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87B12257-6074-BBE4-AA4B-1C5745BD7D5A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6D55E-398A-BB6A-C084-EE9A16C76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2A75D-91BA-2F4D-F413-7624D774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59" y="3468359"/>
            <a:ext cx="20214482" cy="92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622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81E9D-ACBC-04A9-3FD4-0E96B728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3996039E-DA19-5FE2-2378-9C719E7B1C97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9C1E526F-1E91-86C9-44DE-19AE0C1161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sz="7200" dirty="0"/>
              <a:t>Instruction hierarchy Performance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973A0F75-5A04-C6E9-3443-C7E78956FB3D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6786A-2742-BEC0-50B6-C04056857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r>
              <a:rPr lang="en-US" dirty="0"/>
              <a:t>Prioritized privileged instructions approach is robust to prompt injection attack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7048A-6AA6-EAEC-DE11-CF86DED3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752" y="3607996"/>
            <a:ext cx="17752496" cy="95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133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Ques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ANY </a:t>
            </a:r>
            <a:r>
              <a:rPr dirty="0"/>
              <a:t>Questions?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A081F-D144-FBA9-C148-50BC715C1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53485577-E15E-6B49-3DEA-D1CC7C843A33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364A6DD7-C352-227D-D32E-34F9108A5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sz="7200" dirty="0"/>
              <a:t>Why should we prioritize?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5C5FD04C-1471-C40A-6978-0E581CAE86D6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0C5B0-F486-38D9-98CC-5AC01A084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pPr algn="just"/>
            <a:r>
              <a:rPr lang="en-US" dirty="0"/>
              <a:t>One of the </a:t>
            </a:r>
            <a:r>
              <a:rPr lang="en-US" b="1" dirty="0"/>
              <a:t>primary vulnerabilities </a:t>
            </a:r>
            <a:r>
              <a:rPr lang="en-US" dirty="0"/>
              <a:t>underlying these attacks is that LLMs often consider </a:t>
            </a:r>
            <a:r>
              <a:rPr lang="en-US" b="1" dirty="0"/>
              <a:t>system prompts </a:t>
            </a:r>
            <a:r>
              <a:rPr lang="en-US" dirty="0"/>
              <a:t>to be the same priority as </a:t>
            </a:r>
            <a:r>
              <a:rPr lang="en-US" b="1" dirty="0"/>
              <a:t>text from untrusted users </a:t>
            </a:r>
            <a:r>
              <a:rPr lang="en-US" dirty="0"/>
              <a:t>and </a:t>
            </a:r>
            <a:r>
              <a:rPr lang="en-US" b="1" dirty="0"/>
              <a:t>third parties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These types of attacks, such as </a:t>
            </a:r>
            <a:r>
              <a:rPr lang="en-US" dirty="0">
                <a:solidFill>
                  <a:srgbClr val="FF0000"/>
                </a:solidFill>
              </a:rPr>
              <a:t>jailbreaks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system prompt extractions</a:t>
            </a:r>
            <a:r>
              <a:rPr lang="en-US" dirty="0"/>
              <a:t>, and direct or indirect </a:t>
            </a:r>
            <a:r>
              <a:rPr lang="en-US" dirty="0">
                <a:solidFill>
                  <a:srgbClr val="FF0000"/>
                </a:solidFill>
              </a:rPr>
              <a:t>prompt injections</a:t>
            </a:r>
            <a:r>
              <a:rPr lang="en-US" dirty="0"/>
              <a:t> can provide a </a:t>
            </a:r>
            <a:r>
              <a:rPr lang="en-US" b="1" dirty="0"/>
              <a:t>worrying mechanism </a:t>
            </a:r>
            <a:r>
              <a:rPr lang="en-US" dirty="0"/>
              <a:t>for</a:t>
            </a:r>
            <a:r>
              <a:rPr lang="en-US" b="1" dirty="0"/>
              <a:t> users to attack an application</a:t>
            </a:r>
            <a:r>
              <a:rPr lang="en-US" dirty="0"/>
              <a:t> or </a:t>
            </a:r>
            <a:r>
              <a:rPr lang="en-US" b="1" dirty="0"/>
              <a:t>third parties to attack a user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This paper argue that the </a:t>
            </a:r>
            <a:r>
              <a:rPr lang="en-US" b="1" dirty="0"/>
              <a:t>mechanism underlying all of these attacks </a:t>
            </a:r>
            <a:r>
              <a:rPr lang="en-US" dirty="0"/>
              <a:t>is </a:t>
            </a:r>
            <a:r>
              <a:rPr lang="en-US" b="1" dirty="0"/>
              <a:t>the lack of instruction privileges</a:t>
            </a:r>
            <a:r>
              <a:rPr lang="en-US" dirty="0"/>
              <a:t> in LLMs.</a:t>
            </a:r>
          </a:p>
        </p:txBody>
      </p:sp>
    </p:spTree>
    <p:extLst>
      <p:ext uri="{BB962C8B-B14F-4D97-AF65-F5344CB8AC3E}">
        <p14:creationId xmlns:p14="http://schemas.microsoft.com/office/powerpoint/2010/main" val="19875960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94B3C-242C-9395-6289-A14E19E7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C5EF2C93-9E0F-3181-0476-E211049E55D7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5ECAEFBC-D19A-88D5-30FC-5052C379FF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sz="7200" dirty="0"/>
              <a:t>Why should we prioritize?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15F2B8D1-7DDB-5BE3-D737-84C15F4B2B59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A7900-2A73-5B3B-7CA2-DADE434F5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r>
              <a:rPr lang="en-US" dirty="0"/>
              <a:t>For example, a prompt injection attack against an LLM-powered email assistant: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“Third parties attacks a user”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9AEA-CB64-D74B-095D-59C48A4D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60" y="4892872"/>
            <a:ext cx="22670879" cy="58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722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122C1-696A-84DE-99FA-8D011D87B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58322D92-E576-220E-6AE9-AA1784750B33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AE956AE1-5A85-3F55-B849-126D34116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Anatomy of an LLM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1B4360BE-7541-E000-9144-35A0F8FB8AD5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6A0-FE48-719A-4A56-55B9EFD09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r>
              <a:rPr lang="en-US" dirty="0"/>
              <a:t>Most modern LLMs, especially in chat use cases, process structured inputs consisting of </a:t>
            </a:r>
            <a:r>
              <a:rPr lang="en-US" b="1" dirty="0"/>
              <a:t>System Messages</a:t>
            </a:r>
            <a:r>
              <a:rPr lang="en-US" dirty="0"/>
              <a:t>, </a:t>
            </a:r>
            <a:r>
              <a:rPr lang="en-US" b="1" dirty="0"/>
              <a:t>User Messages</a:t>
            </a:r>
            <a:r>
              <a:rPr lang="en-US" dirty="0"/>
              <a:t>, </a:t>
            </a:r>
            <a:r>
              <a:rPr lang="en-US" b="1" dirty="0"/>
              <a:t>Model Outputs</a:t>
            </a:r>
            <a:r>
              <a:rPr lang="en-US" dirty="0"/>
              <a:t>, and </a:t>
            </a:r>
            <a:r>
              <a:rPr lang="en-US" b="1" dirty="0"/>
              <a:t>Tool Outputs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System Message: </a:t>
            </a:r>
            <a:r>
              <a:rPr lang="en-US" dirty="0"/>
              <a:t>General instructions, </a:t>
            </a:r>
            <a:r>
              <a:rPr lang="en-US" b="1" dirty="0"/>
              <a:t>safety guidelines</a:t>
            </a:r>
            <a:r>
              <a:rPr lang="en-US" dirty="0"/>
              <a:t>, and </a:t>
            </a:r>
            <a:r>
              <a:rPr lang="en-US" b="1" dirty="0"/>
              <a:t>constraints</a:t>
            </a:r>
            <a:r>
              <a:rPr lang="en-US" dirty="0"/>
              <a:t> for the LLM, as well as </a:t>
            </a:r>
            <a:r>
              <a:rPr lang="en-US" b="1" dirty="0"/>
              <a:t>tools</a:t>
            </a:r>
            <a:r>
              <a:rPr lang="en-US" dirty="0"/>
              <a:t> available to it.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User Messages: </a:t>
            </a:r>
            <a:r>
              <a:rPr lang="en-US" dirty="0"/>
              <a:t>End user’s inputs to the model.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Model Outputs: </a:t>
            </a:r>
            <a:r>
              <a:rPr lang="en-US" dirty="0"/>
              <a:t>Responses from the LLM, which may consist of </a:t>
            </a:r>
            <a:r>
              <a:rPr lang="en-US" b="1" dirty="0"/>
              <a:t>text</a:t>
            </a:r>
            <a:r>
              <a:rPr lang="en-US" dirty="0"/>
              <a:t>, </a:t>
            </a:r>
            <a:r>
              <a:rPr lang="en-US" b="1" dirty="0"/>
              <a:t>images</a:t>
            </a:r>
            <a:r>
              <a:rPr lang="en-US" dirty="0"/>
              <a:t>, </a:t>
            </a:r>
            <a:r>
              <a:rPr lang="en-US" b="1" dirty="0"/>
              <a:t>audio</a:t>
            </a:r>
            <a:r>
              <a:rPr lang="en-US" dirty="0"/>
              <a:t>, </a:t>
            </a:r>
            <a:r>
              <a:rPr lang="en-US" b="1" dirty="0"/>
              <a:t>calls to a tool</a:t>
            </a:r>
            <a:r>
              <a:rPr lang="en-US" dirty="0"/>
              <a:t>, and more.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Tool Outputs:</a:t>
            </a:r>
            <a:r>
              <a:rPr lang="en-US" dirty="0"/>
              <a:t> May contain </a:t>
            </a:r>
            <a:r>
              <a:rPr lang="en-US" b="1" dirty="0"/>
              <a:t>internet search results</a:t>
            </a:r>
            <a:r>
              <a:rPr lang="en-US" dirty="0"/>
              <a:t>, execution </a:t>
            </a:r>
            <a:r>
              <a:rPr lang="en-US" b="1" dirty="0"/>
              <a:t>results from a code interpreter</a:t>
            </a:r>
            <a:r>
              <a:rPr lang="en-US" dirty="0"/>
              <a:t>, or </a:t>
            </a:r>
            <a:r>
              <a:rPr lang="en-US" b="1" dirty="0"/>
              <a:t>results from a third-party API query</a:t>
            </a:r>
          </a:p>
        </p:txBody>
      </p:sp>
    </p:spTree>
    <p:extLst>
      <p:ext uri="{BB962C8B-B14F-4D97-AF65-F5344CB8AC3E}">
        <p14:creationId xmlns:p14="http://schemas.microsoft.com/office/powerpoint/2010/main" val="13043138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F9F37-3173-738C-A3D4-1C23E6EC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87A6AA1D-91B9-FCEB-3DF3-3797FE0E754D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A8FE94EC-230B-13C0-7A2A-0A6AFC9DE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Attacks in </a:t>
            </a:r>
            <a:r>
              <a:rPr lang="en-US" dirty="0" err="1"/>
              <a:t>LLms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7305B822-D2C7-C947-40E3-91A44DD11A29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43141-B2EE-7BC1-EB8B-4A03A9A7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r>
              <a:rPr lang="en-US" dirty="0"/>
              <a:t>LLM product involves up to three parties:</a:t>
            </a:r>
          </a:p>
          <a:p>
            <a:pPr marL="0" indent="0">
              <a:buNone/>
            </a:pPr>
            <a:r>
              <a:rPr lang="en-US" b="1" dirty="0"/>
              <a:t>	1.</a:t>
            </a:r>
            <a:r>
              <a:rPr lang="en-US" dirty="0"/>
              <a:t> Application builder, who provides the LLM’s instructions.</a:t>
            </a:r>
          </a:p>
          <a:p>
            <a:pPr marL="0" indent="0">
              <a:buNone/>
            </a:pPr>
            <a:r>
              <a:rPr lang="en-US" b="1" dirty="0"/>
              <a:t>	2. </a:t>
            </a:r>
            <a:r>
              <a:rPr lang="en-US" dirty="0"/>
              <a:t>The main user of the product</a:t>
            </a:r>
          </a:p>
          <a:p>
            <a:pPr marL="0" indent="0">
              <a:buNone/>
            </a:pPr>
            <a:r>
              <a:rPr lang="en-US" b="1" dirty="0"/>
              <a:t>	3. </a:t>
            </a:r>
            <a:r>
              <a:rPr lang="en-US" dirty="0"/>
              <a:t>Third-party inputs from </a:t>
            </a:r>
            <a:r>
              <a:rPr lang="en-US" b="1" dirty="0"/>
              <a:t>web search results </a:t>
            </a:r>
            <a:r>
              <a:rPr lang="en-US" dirty="0"/>
              <a:t>or </a:t>
            </a:r>
            <a:r>
              <a:rPr lang="en-US" b="1" dirty="0"/>
              <a:t>other tool </a:t>
            </a:r>
            <a:r>
              <a:rPr lang="en-US" dirty="0"/>
              <a:t>use to be consumed by the LLM 		as </a:t>
            </a:r>
            <a:r>
              <a:rPr lang="en-US" b="1" dirty="0"/>
              <a:t>extra context</a:t>
            </a:r>
            <a:r>
              <a:rPr lang="en-US" dirty="0"/>
              <a:t>.</a:t>
            </a:r>
          </a:p>
          <a:p>
            <a:pPr marL="635000" lvl="1" indent="0">
              <a:buNone/>
            </a:pPr>
            <a:endParaRPr lang="en-US" dirty="0"/>
          </a:p>
          <a:p>
            <a:r>
              <a:rPr lang="en-US" dirty="0"/>
              <a:t>Attacks arise when </a:t>
            </a:r>
            <a:r>
              <a:rPr lang="en-US" b="1" dirty="0">
                <a:solidFill>
                  <a:schemeClr val="accent5"/>
                </a:solidFill>
              </a:rPr>
              <a:t>conflicts between these parties arise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902851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B1FA4-E7F6-2368-70D2-EEE46FD6D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C4B4917E-2A5D-6F6E-D52D-6BDB58A3E3F7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F0539B6F-E24F-5220-C1B1-B00F5A906A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Types of LLM Attacks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3CC84E5C-D223-594E-AB76-93D673E65421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88327-F496-EAA3-F1B1-A8844FA3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2768600"/>
            <a:ext cx="22352000" cy="10160000"/>
          </a:xfrm>
        </p:spPr>
        <p:txBody>
          <a:bodyPr/>
          <a:lstStyle/>
          <a:p>
            <a:r>
              <a:rPr lang="en-US" dirty="0"/>
              <a:t>Prompt Injections:</a:t>
            </a:r>
          </a:p>
          <a:p>
            <a:pPr marL="0" indent="0" algn="just">
              <a:buNone/>
            </a:pPr>
            <a:r>
              <a:rPr lang="en-US" dirty="0"/>
              <a:t>	The most concerning exploit is prompt injections, where adversaries </a:t>
            </a:r>
            <a:r>
              <a:rPr lang="en-US" b="1" dirty="0"/>
              <a:t>insert instructions</a:t>
            </a:r>
            <a:r>
              <a:rPr lang="en-US" dirty="0"/>
              <a:t> that 	</a:t>
            </a:r>
            <a:r>
              <a:rPr lang="en-US" b="1" dirty="0"/>
              <a:t>subvert the intent of the system designer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dirty="0"/>
              <a:t>Prompt injections </a:t>
            </a:r>
            <a:r>
              <a:rPr lang="en-US" b="1" dirty="0"/>
              <a:t>do not target the models themselves</a:t>
            </a:r>
            <a:r>
              <a:rPr lang="en-US" dirty="0"/>
              <a:t>, but rather the </a:t>
            </a:r>
            <a:r>
              <a:rPr lang="en-US" b="1" dirty="0"/>
              <a:t>applications built 	on 	top of them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F0846-7ECA-34AB-E6C2-80EC019C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20" y="7498080"/>
            <a:ext cx="18543359" cy="47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29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6B774-3E1D-DDD1-A46F-9BB6387A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72458497-6039-4265-13EF-1D23C4DDC42B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29F8F9E6-6DE8-B3DD-1465-1484CAFE8C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Types of LLM Attacks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98F71756-6A03-D727-9259-2C93ACC33867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44FD7-40E5-23D8-8F87-B0144307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2768600"/>
            <a:ext cx="22352000" cy="10160000"/>
          </a:xfrm>
        </p:spPr>
        <p:txBody>
          <a:bodyPr/>
          <a:lstStyle/>
          <a:p>
            <a:r>
              <a:rPr lang="en-US" dirty="0"/>
              <a:t>Jailbreaks:</a:t>
            </a:r>
          </a:p>
          <a:p>
            <a:pPr marL="0" indent="0" algn="just">
              <a:buNone/>
            </a:pPr>
            <a:r>
              <a:rPr lang="en-US" dirty="0"/>
              <a:t>	Specifically </a:t>
            </a:r>
            <a:r>
              <a:rPr lang="en-US" b="1" dirty="0"/>
              <a:t>aims</a:t>
            </a:r>
            <a:r>
              <a:rPr lang="en-US" dirty="0"/>
              <a:t> </a:t>
            </a:r>
            <a:r>
              <a:rPr lang="en-US" b="1" dirty="0"/>
              <a:t>to escape the safety behavior </a:t>
            </a:r>
            <a:r>
              <a:rPr lang="en-US" dirty="0"/>
              <a:t>that is trained into an LLM. 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C8B29-F91E-BD8B-D565-97B717E4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88" y="5734770"/>
            <a:ext cx="22251624" cy="330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935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B67AD-6AD7-900D-64D4-68F14FE60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91665C97-83F5-D8F4-9EDE-9EDE81ECAA5A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61454299-74B2-118D-320A-EC0E67E8A2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dirty="0"/>
              <a:t>Types of LLM Attacks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36A84E84-0D98-A1E1-7E4C-EC2A83E798A3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B7789-DAB9-3A41-2D7E-4AAD97A14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5680" y="2768600"/>
            <a:ext cx="22352000" cy="10160000"/>
          </a:xfrm>
        </p:spPr>
        <p:txBody>
          <a:bodyPr/>
          <a:lstStyle/>
          <a:p>
            <a:r>
              <a:rPr lang="en-US" dirty="0"/>
              <a:t>System Message Extraction:</a:t>
            </a:r>
          </a:p>
          <a:p>
            <a:pPr marL="0" indent="0">
              <a:buNone/>
            </a:pPr>
            <a:r>
              <a:rPr lang="en-US" dirty="0"/>
              <a:t>	System message extraction attacks </a:t>
            </a:r>
            <a:r>
              <a:rPr lang="en-US" b="1" dirty="0"/>
              <a:t>aim to reveal the entirety of the system message</a:t>
            </a:r>
            <a:r>
              <a:rPr lang="en-US" dirty="0"/>
              <a:t> or a 	</a:t>
            </a:r>
            <a:r>
              <a:rPr lang="en-US" b="1" dirty="0"/>
              <a:t>specific secret </a:t>
            </a:r>
            <a:r>
              <a:rPr lang="en-US" dirty="0"/>
              <a:t>from it. 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b="1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BBBAE-72D0-D4E6-224C-EF3DCE80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61" y="6290749"/>
            <a:ext cx="21647598" cy="4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77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E414-4DED-C2EA-770C-243C0CE2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>
            <a:extLst>
              <a:ext uri="{FF2B5EF4-FFF2-40B4-BE49-F238E27FC236}">
                <a16:creationId xmlns:a16="http://schemas.microsoft.com/office/drawing/2014/main" id="{E0B99B58-F6E0-77E4-F651-8364051BABC7}"/>
              </a:ext>
            </a:extLst>
          </p:cNvPr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Reliable Models">
            <a:extLst>
              <a:ext uri="{FF2B5EF4-FFF2-40B4-BE49-F238E27FC236}">
                <a16:creationId xmlns:a16="http://schemas.microsoft.com/office/drawing/2014/main" id="{4E0308CB-AD3C-4AEF-F5C1-32E46A3516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spcBef>
                <a:spcPts val="3100"/>
              </a:spcBef>
              <a:defRPr sz="7200"/>
            </a:lvl1pPr>
          </a:lstStyle>
          <a:p>
            <a:r>
              <a:rPr lang="en-US" sz="7200" dirty="0"/>
              <a:t>Solution:  Instruction hierarchy</a:t>
            </a:r>
            <a:endParaRPr dirty="0"/>
          </a:p>
        </p:txBody>
      </p:sp>
      <p:sp>
        <p:nvSpPr>
          <p:cNvPr id="181" name="Slide Number">
            <a:extLst>
              <a:ext uri="{FF2B5EF4-FFF2-40B4-BE49-F238E27FC236}">
                <a16:creationId xmlns:a16="http://schemas.microsoft.com/office/drawing/2014/main" id="{6D1B6A98-31F4-D467-9DB0-5B68A6045D6B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361F2-EC85-0B52-15DE-200C2B3BE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2768600"/>
            <a:ext cx="22352000" cy="1016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AI-powered applications is that the LLM acts as an </a:t>
            </a:r>
            <a:r>
              <a:rPr lang="en-US" b="1" dirty="0"/>
              <a:t>operating system</a:t>
            </a:r>
          </a:p>
          <a:p>
            <a:pPr>
              <a:lnSpc>
                <a:spcPct val="150000"/>
              </a:lnSpc>
            </a:pPr>
            <a:r>
              <a:rPr lang="en-US" dirty="0"/>
              <a:t>Every instruction is executed as if it was in kernel mode.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/>
              <a:t>Operating systems use a </a:t>
            </a:r>
            <a:r>
              <a:rPr lang="en-US" b="1" dirty="0"/>
              <a:t>hierarchy of access and control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Attacks such as </a:t>
            </a:r>
            <a:r>
              <a:rPr lang="en-US" b="1" dirty="0"/>
              <a:t>SQL injections </a:t>
            </a:r>
            <a:r>
              <a:rPr lang="en-US" dirty="0"/>
              <a:t>and </a:t>
            </a:r>
            <a:r>
              <a:rPr lang="en-US" b="1" dirty="0"/>
              <a:t>command injections </a:t>
            </a:r>
            <a:r>
              <a:rPr lang="en-US" dirty="0"/>
              <a:t>are solved by </a:t>
            </a:r>
            <a:r>
              <a:rPr lang="en-US" b="1" dirty="0"/>
              <a:t>not treating user inputs as privileged instructions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We propose to </a:t>
            </a:r>
            <a:r>
              <a:rPr lang="en-US" b="1" dirty="0"/>
              <a:t>create such a hierarchy</a:t>
            </a:r>
            <a:r>
              <a:rPr lang="en-US" dirty="0"/>
              <a:t>, where LLMs will </a:t>
            </a:r>
            <a:r>
              <a:rPr lang="en-US" b="1" dirty="0"/>
              <a:t>defer to higher-privileged instructions</a:t>
            </a:r>
            <a:r>
              <a:rPr lang="en-US" dirty="0"/>
              <a:t> in the case of</a:t>
            </a:r>
            <a:r>
              <a:rPr lang="en-US" b="1" dirty="0"/>
              <a:t> conflicts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81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Custom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DIN Alternate Bold</vt:lpstr>
      <vt:lpstr>DIN Condensed Bold</vt:lpstr>
      <vt:lpstr>Helvetica Neue</vt:lpstr>
      <vt:lpstr>Iowan Old Style Roman</vt:lpstr>
      <vt:lpstr>Zapf Dingbats</vt:lpstr>
      <vt:lpstr>New_Template9</vt:lpstr>
      <vt:lpstr>PowerPoint Presentation</vt:lpstr>
      <vt:lpstr>Why should we prioritize?</vt:lpstr>
      <vt:lpstr>Why should we prioritize?</vt:lpstr>
      <vt:lpstr>Anatomy of an LLM</vt:lpstr>
      <vt:lpstr>Attacks in LLms</vt:lpstr>
      <vt:lpstr>Types of LLM Attacks</vt:lpstr>
      <vt:lpstr>Types of LLM Attacks</vt:lpstr>
      <vt:lpstr>Types of LLM Attacks</vt:lpstr>
      <vt:lpstr>Solution:  Instruction hierarchy</vt:lpstr>
      <vt:lpstr>Ideal Model Behavior</vt:lpstr>
      <vt:lpstr>Training Data Generation</vt:lpstr>
      <vt:lpstr>Training Data Generation</vt:lpstr>
      <vt:lpstr>Training Data Generation</vt:lpstr>
      <vt:lpstr>Instruction hierarchy Performance</vt:lpstr>
      <vt:lpstr>THank You!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Amir Ezzati</cp:lastModifiedBy>
  <cp:revision>1</cp:revision>
  <dcterms:modified xsi:type="dcterms:W3CDTF">2025-01-09T01:43:51Z</dcterms:modified>
</cp:coreProperties>
</file>